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317" r:id="rId2"/>
    <p:sldId id="332" r:id="rId3"/>
    <p:sldId id="333" r:id="rId4"/>
    <p:sldId id="334" r:id="rId5"/>
    <p:sldId id="349" r:id="rId6"/>
    <p:sldId id="335" r:id="rId7"/>
    <p:sldId id="336" r:id="rId8"/>
    <p:sldId id="337" r:id="rId9"/>
    <p:sldId id="340" r:id="rId10"/>
    <p:sldId id="341" r:id="rId11"/>
    <p:sldId id="342" r:id="rId12"/>
    <p:sldId id="339" r:id="rId13"/>
    <p:sldId id="344" r:id="rId14"/>
    <p:sldId id="346" r:id="rId15"/>
    <p:sldId id="348" r:id="rId16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948A5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00" autoAdjust="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BDBD5-C358-44B7-9C83-18FF11E108D8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4812-35C8-49C5-9781-AFB5EB3B1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025F-FCF4-4348-8CFC-DDF6049B2EB0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0D02-972B-4664-8345-4A3EFEBD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1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7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9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0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5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СОВЕРШЕНСТВОВАНИЕ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 СИСТЕМЫ АТТЕСТАЦИИ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29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претендентов 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6501" y="1403312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Ходатайство работодателя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упрощенную аттестацию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560" y="1574223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Копия документа, подтверждающего упрощенность аттестации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(удостоверения к награде, Дипломы и т.д.)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2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12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75195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</a:rPr>
              <a:t>При аттестации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 тестирование не </a:t>
            </a:r>
            <a:r>
              <a:rPr lang="ru-RU" sz="2000" b="1" dirty="0" smtClean="0">
                <a:solidFill>
                  <a:srgbClr val="0033CC"/>
                </a:solidFill>
              </a:rPr>
              <a:t>проводится,</a:t>
            </a:r>
            <a:r>
              <a:rPr lang="ru-RU" sz="2000" b="1" dirty="0">
                <a:solidFill>
                  <a:srgbClr val="0033CC"/>
                </a:solidFill>
              </a:rPr>
              <a:t/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результаты диагностики   </a:t>
            </a:r>
            <a:r>
              <a:rPr lang="ru-RU" sz="2000" b="1" dirty="0">
                <a:solidFill>
                  <a:srgbClr val="0033CC"/>
                </a:solidFill>
              </a:rPr>
              <a:t>педагогов в системе «Электронное образование</a:t>
            </a:r>
            <a:r>
              <a:rPr lang="ru-RU" sz="2000" b="1" dirty="0" smtClean="0">
                <a:solidFill>
                  <a:srgbClr val="0033CC"/>
                </a:solidFill>
              </a:rPr>
              <a:t>»  </a:t>
            </a:r>
            <a:r>
              <a:rPr lang="ru-RU" sz="2000" b="1" dirty="0">
                <a:solidFill>
                  <a:srgbClr val="0033CC"/>
                </a:solidFill>
              </a:rPr>
              <a:t>при прохождении курсов повышения квалификации </a:t>
            </a:r>
            <a:r>
              <a:rPr lang="ru-RU" sz="2000" b="1" dirty="0" smtClean="0">
                <a:solidFill>
                  <a:srgbClr val="0033CC"/>
                </a:solidFill>
              </a:rPr>
              <a:t> могут быть вписаны  </a:t>
            </a:r>
            <a:r>
              <a:rPr lang="ru-RU" sz="2000" b="1" dirty="0">
                <a:solidFill>
                  <a:srgbClr val="0033CC"/>
                </a:solidFill>
              </a:rPr>
              <a:t>в карту </a:t>
            </a:r>
            <a:r>
              <a:rPr lang="ru-RU" sz="2000" b="1" dirty="0" smtClean="0">
                <a:solidFill>
                  <a:srgbClr val="0033CC"/>
                </a:solidFill>
              </a:rPr>
              <a:t>результативности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13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73036" y="400425"/>
            <a:ext cx="5045782" cy="67053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Сайт Министерства образования 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 науки Республики Татарстан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80529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http//www.mon.tatar.ru</a:t>
            </a: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Раздел: «Деятельность» /Государственные услуги/Предоставление государственной услуги по педагогической аттестации/Нормативные документы/ Примерные формы аттестационных документов</a:t>
            </a:r>
            <a:r>
              <a:rPr lang="ru-RU" sz="2400" b="1" dirty="0" smtClean="0">
                <a:solidFill>
                  <a:srgbClr val="0033CC"/>
                </a:solidFill>
              </a:rPr>
              <a:t>/ </a:t>
            </a:r>
            <a:r>
              <a:rPr lang="ru-RU" sz="2400" b="1" dirty="0" err="1" smtClean="0">
                <a:solidFill>
                  <a:srgbClr val="0033CC"/>
                </a:solidFill>
              </a:rPr>
              <a:t>конт</a:t>
            </a:r>
            <a:r>
              <a:rPr lang="ru-RU" sz="2400" b="1" dirty="0">
                <a:solidFill>
                  <a:srgbClr val="0033CC"/>
                </a:solidFill>
              </a:rPr>
              <a:t>. тел.: (8843) 2949533 </a:t>
            </a:r>
            <a:endParaRPr lang="ru-RU" sz="2400" b="1" dirty="0" smtClean="0">
              <a:solidFill>
                <a:srgbClr val="0033CC"/>
              </a:solidFill>
            </a:endParaRP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0033CC"/>
                </a:solidFill>
              </a:rPr>
              <a:t>служба </a:t>
            </a:r>
            <a:r>
              <a:rPr lang="ru-RU" sz="2400" b="1" dirty="0">
                <a:solidFill>
                  <a:srgbClr val="0033CC"/>
                </a:solidFill>
              </a:rPr>
              <a:t>технической поддержки по тел. 8 (843) 525-70-99; или письменно через раздел «Помощь».</a:t>
            </a:r>
          </a:p>
        </p:txBody>
      </p:sp>
    </p:spTree>
    <p:extLst>
      <p:ext uri="{BB962C8B-B14F-4D97-AF65-F5344CB8AC3E}">
        <p14:creationId xmlns:p14="http://schemas.microsoft.com/office/powerpoint/2010/main" val="48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684660"/>
            <a:ext cx="5278149" cy="6004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100" dirty="0">
                <a:solidFill>
                  <a:srgbClr val="002060"/>
                </a:solidFill>
                <a:latin typeface="Times New Roman" panose="02020603050405020304" pitchFamily="18" charset="0"/>
              </a:rPr>
              <a:t>Деятельность/Государственные услуги/</a:t>
            </a:r>
            <a:endParaRPr lang="ru-RU" sz="2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1448734"/>
            <a:ext cx="7876309" cy="350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9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838200"/>
            <a:ext cx="5278149" cy="803564"/>
          </a:xfrm>
        </p:spPr>
        <p:txBody>
          <a:bodyPr>
            <a:normAutofit/>
          </a:bodyPr>
          <a:lstStyle/>
          <a:p>
            <a:pPr algn="ctr"/>
            <a:r>
              <a:rPr lang="ru-RU" altLang="ru-RU" sz="2325" dirty="0">
                <a:solidFill>
                  <a:srgbClr val="002060"/>
                </a:solidFill>
                <a:latin typeface="Times New Roman" panose="02020603050405020304" pitchFamily="18" charset="0"/>
              </a:rPr>
              <a:t>Часто задаваемые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54" y="1752323"/>
            <a:ext cx="4959928" cy="278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Обязательная аттестация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80855" y="2774373"/>
            <a:ext cx="6005945" cy="182024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Квалификационные испытания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 в рамках должностной аттестации </a:t>
            </a:r>
            <a:r>
              <a:rPr lang="ru-RU" sz="1800" b="1" dirty="0" smtClean="0">
                <a:solidFill>
                  <a:srgbClr val="002060"/>
                </a:solidFill>
              </a:rPr>
              <a:t>отменяются (</a:t>
            </a:r>
            <a:r>
              <a:rPr lang="ru-RU" sz="1800" b="1" dirty="0">
                <a:solidFill>
                  <a:srgbClr val="002060"/>
                </a:solidFill>
              </a:rPr>
              <a:t>Составление конспекта урока</a:t>
            </a:r>
            <a:r>
              <a:rPr lang="ru-RU" sz="1800" b="1" dirty="0" smtClean="0">
                <a:solidFill>
                  <a:srgbClr val="002060"/>
                </a:solidFill>
              </a:rPr>
              <a:t>. Решение  </a:t>
            </a:r>
            <a:r>
              <a:rPr lang="ru-RU" sz="1800" b="1" dirty="0">
                <a:solidFill>
                  <a:srgbClr val="002060"/>
                </a:solidFill>
              </a:rPr>
              <a:t>педагогических ситуаций</a:t>
            </a:r>
            <a:r>
              <a:rPr lang="ru-RU" sz="1800" b="1" dirty="0" smtClean="0">
                <a:solidFill>
                  <a:srgbClr val="002060"/>
                </a:solidFill>
              </a:rPr>
              <a:t>. Тестирование </a:t>
            </a:r>
            <a:r>
              <a:rPr lang="ru-RU" sz="1800" b="1" dirty="0">
                <a:solidFill>
                  <a:srgbClr val="002060"/>
                </a:solidFill>
              </a:rPr>
              <a:t>на бумажном или электронном носителях).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</a:rPr>
              <a:t>(Проводил ОО)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9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6"/>
            <a:ext cx="6732639" cy="60502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Обязательная аттестация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9483" y="1995055"/>
            <a:ext cx="7637318" cy="2599567"/>
          </a:xfrm>
        </p:spPr>
        <p:txBody>
          <a:bodyPr>
            <a:noAutofit/>
          </a:bodyPr>
          <a:lstStyle/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ОТВЕТСТВЕННОСТЬ РАБОТНИКА</a:t>
            </a:r>
          </a:p>
          <a:p>
            <a:pPr algn="just" fontAlgn="base"/>
            <a:r>
              <a:rPr lang="ru-RU" sz="1600" b="1" dirty="0">
                <a:solidFill>
                  <a:srgbClr val="0070C0"/>
                </a:solidFill>
              </a:rPr>
              <a:t>Отказ работника от прохождения </a:t>
            </a:r>
            <a:r>
              <a:rPr lang="ru-RU" sz="1600" b="1" dirty="0" smtClean="0">
                <a:solidFill>
                  <a:srgbClr val="0070C0"/>
                </a:solidFill>
              </a:rPr>
              <a:t> аттестации </a:t>
            </a:r>
            <a:r>
              <a:rPr lang="ru-RU" sz="1600" b="1" dirty="0">
                <a:solidFill>
                  <a:srgbClr val="0070C0"/>
                </a:solidFill>
              </a:rPr>
              <a:t>с целью подтверждения </a:t>
            </a:r>
            <a:r>
              <a:rPr lang="ru-RU" sz="1600" b="1" dirty="0" smtClean="0">
                <a:solidFill>
                  <a:srgbClr val="0070C0"/>
                </a:solidFill>
              </a:rPr>
              <a:t>соответствия занимаемой  </a:t>
            </a:r>
            <a:r>
              <a:rPr lang="ru-RU" sz="1600" b="1" dirty="0">
                <a:solidFill>
                  <a:srgbClr val="0070C0"/>
                </a:solidFill>
              </a:rPr>
              <a:t>должности является  </a:t>
            </a:r>
            <a:r>
              <a:rPr lang="ru-RU" sz="1600" b="1" dirty="0" smtClean="0">
                <a:solidFill>
                  <a:srgbClr val="0070C0"/>
                </a:solidFill>
              </a:rPr>
              <a:t>нарушением трудовой </a:t>
            </a:r>
            <a:r>
              <a:rPr lang="ru-RU" sz="1600" b="1" dirty="0">
                <a:solidFill>
                  <a:srgbClr val="0070C0"/>
                </a:solidFill>
              </a:rPr>
              <a:t>дисциплины, влекущее за собой дисциплинарные взыскания в соответствии со  статьей  192 ТК РФ</a:t>
            </a:r>
          </a:p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ОТВЕТСТВЕННОСТЬ  РАБОТОДАТЕЛЯ</a:t>
            </a:r>
          </a:p>
          <a:p>
            <a:pPr algn="just" fontAlgn="base"/>
            <a:r>
              <a:rPr lang="ru-RU" sz="1600" b="1" dirty="0">
                <a:solidFill>
                  <a:srgbClr val="0070C0"/>
                </a:solidFill>
              </a:rPr>
              <a:t>за своевременное прохождение работником </a:t>
            </a:r>
            <a:r>
              <a:rPr lang="ru-RU" sz="1600" b="1" dirty="0" smtClean="0">
                <a:solidFill>
                  <a:srgbClr val="0070C0"/>
                </a:solidFill>
              </a:rPr>
              <a:t> аттестации </a:t>
            </a:r>
            <a:r>
              <a:rPr lang="ru-RU" sz="1600" b="1" dirty="0">
                <a:solidFill>
                  <a:srgbClr val="0070C0"/>
                </a:solidFill>
              </a:rPr>
              <a:t>с целью </a:t>
            </a:r>
            <a:r>
              <a:rPr lang="ru-RU" sz="1600" b="1" dirty="0" smtClean="0">
                <a:solidFill>
                  <a:srgbClr val="0070C0"/>
                </a:solidFill>
              </a:rPr>
              <a:t>подтверждения  соответствия  </a:t>
            </a:r>
            <a:r>
              <a:rPr lang="ru-RU" sz="1600" b="1" dirty="0">
                <a:solidFill>
                  <a:srgbClr val="0070C0"/>
                </a:solidFill>
              </a:rPr>
              <a:t>занимаемой должности </a:t>
            </a:r>
            <a:endParaRPr lang="ru-RU" sz="1600" b="1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ru-RU" sz="1600" b="1" dirty="0" smtClean="0">
                <a:solidFill>
                  <a:srgbClr val="FF0000"/>
                </a:solidFill>
              </a:rPr>
              <a:t>По итогам приказ не пишется, в трудовой запись не делается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9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заявительной аттестации</a:t>
            </a: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47989213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7557" y="3183600"/>
            <a:ext cx="231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209" y="1701404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6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</a:t>
            </a:r>
            <a:r>
              <a:rPr lang="ru-RU" sz="21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для упрощенной аттестации</a:t>
            </a:r>
            <a:endParaRPr lang="ru-RU" sz="2100" b="1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16908390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467468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86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6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первую, высшую 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категории,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«педагог-методист»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«педагог-наставник»</a:t>
            </a:r>
            <a:b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5183" y="1607337"/>
            <a:ext cx="6953129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844" indent="-211931" algn="ctr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Октябрь- ноябрь 2023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273844" indent="-211931" algn="just">
              <a:lnSpc>
                <a:spcPct val="90000"/>
              </a:lnSpc>
              <a:spcBef>
                <a:spcPct val="20000"/>
              </a:spcBef>
            </a:pP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прием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МО и Н РТ заявлений на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аттестацию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работников, у которых срок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действия квалификационных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категорий заканчивается в  декабре 2023 г.,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новые категории,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полным пакетом документов;</a:t>
            </a:r>
          </a:p>
          <a:p>
            <a:pPr marL="273844" indent="-211931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декабрь 2023 г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Работа аттестационной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комиссии МО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Н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7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73" y="1192116"/>
            <a:ext cx="6121556" cy="39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8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5" y="1125200"/>
            <a:ext cx="7128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just">
              <a:buFont typeface="Wingdings 2" pitchFamily="18" charset="2"/>
              <a:buNone/>
            </a:pPr>
            <a:r>
              <a:rPr lang="ru-RU" sz="1800" b="1" dirty="0">
                <a:solidFill>
                  <a:srgbClr val="0033CC"/>
                </a:solidFill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</a:t>
            </a:r>
            <a:r>
              <a:rPr lang="ru-RU" sz="1800" b="1" dirty="0" smtClean="0">
                <a:solidFill>
                  <a:srgbClr val="0033CC"/>
                </a:solidFill>
              </a:rPr>
              <a:t>5 </a:t>
            </a:r>
            <a:r>
              <a:rPr lang="ru-RU" sz="1800" b="1" dirty="0">
                <a:solidFill>
                  <a:srgbClr val="0033CC"/>
                </a:solidFill>
              </a:rPr>
              <a:t>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val="5712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аттестацию на 1 и высшую категории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75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(электронный, прикреплять в ворде не надо)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(отдельно по направлениям,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размещена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сайте и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нормативных документах в Системе) 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(по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направлениям, размещено в Системе,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заполняет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организация)</a:t>
            </a:r>
            <a:endParaRPr lang="ru-RU" sz="1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высшей категории</a:t>
            </a: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63603</TotalTime>
  <Words>379</Words>
  <Application>Microsoft Office PowerPoint</Application>
  <PresentationFormat>Экран (16:9)</PresentationFormat>
  <Paragraphs>73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Verdana</vt:lpstr>
      <vt:lpstr>Wingdings 2</vt:lpstr>
      <vt:lpstr>9_Тема Office</vt:lpstr>
      <vt:lpstr>  СОВЕРШЕНСТВОВАНИЕ  СИСТЕМЫ АТТЕСТАЦИИ  </vt:lpstr>
      <vt:lpstr>  Обязательная аттестация  </vt:lpstr>
      <vt:lpstr> Обязательная аттестация  </vt:lpstr>
      <vt:lpstr>Презентация PowerPoint</vt:lpstr>
      <vt:lpstr>Презентация PowerPoint</vt:lpstr>
      <vt:lpstr>                                                                                                   Заявительная  аттестация   на  первую, высшую  категории,  на категории «педагог-методист» и «педагог-наставник»  </vt:lpstr>
      <vt:lpstr>                                                                                                   Заявительная  аттестация    </vt:lpstr>
      <vt:lpstr>                                                                                                   ВАЖНО   </vt:lpstr>
      <vt:lpstr>   Перечень документов для тех, кто проходит аттестацию на 1 и высшую категории   :</vt:lpstr>
      <vt:lpstr>   Перечень документов для претендентов  на новые категории   </vt:lpstr>
      <vt:lpstr>   Перечень документов для тех, кто проходит упрощенную аттестацию   </vt:lpstr>
      <vt:lpstr>                                                                                                   ВАЖНО   </vt:lpstr>
      <vt:lpstr>                                                                                                   Сайт Министерства образования  и науки Республики Татарстан     </vt:lpstr>
      <vt:lpstr>Деятельность/Государственные услуги/</vt:lpstr>
      <vt:lpstr>Часто задаваемые вопросы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Мария</cp:lastModifiedBy>
  <cp:revision>162</cp:revision>
  <cp:lastPrinted>2023-08-06T11:53:51Z</cp:lastPrinted>
  <dcterms:created xsi:type="dcterms:W3CDTF">2022-02-09T05:51:39Z</dcterms:created>
  <dcterms:modified xsi:type="dcterms:W3CDTF">2023-09-21T07:58:11Z</dcterms:modified>
</cp:coreProperties>
</file>